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12" r:id="rId2"/>
    <p:sldMasterId id="2147483724" r:id="rId3"/>
    <p:sldMasterId id="2147483736" r:id="rId4"/>
    <p:sldMasterId id="2147483748" r:id="rId5"/>
    <p:sldMasterId id="2147483760" r:id="rId6"/>
    <p:sldMasterId id="2147483772" r:id="rId7"/>
    <p:sldMasterId id="2147483784" r:id="rId8"/>
    <p:sldMasterId id="2147483796" r:id="rId9"/>
    <p:sldMasterId id="2147483808" r:id="rId10"/>
    <p:sldMasterId id="2147483820" r:id="rId11"/>
    <p:sldMasterId id="2147483832" r:id="rId12"/>
    <p:sldMasterId id="2147483844" r:id="rId13"/>
    <p:sldMasterId id="2147483856" r:id="rId14"/>
    <p:sldMasterId id="2147483868" r:id="rId15"/>
    <p:sldMasterId id="2147483880" r:id="rId16"/>
    <p:sldMasterId id="2147483892" r:id="rId17"/>
    <p:sldMasterId id="2147483904" r:id="rId18"/>
    <p:sldMasterId id="2147483916" r:id="rId19"/>
    <p:sldMasterId id="2147483941" r:id="rId20"/>
  </p:sldMasterIdLst>
  <p:notesMasterIdLst>
    <p:notesMasterId r:id="rId43"/>
  </p:notesMasterIdLst>
  <p:sldIdLst>
    <p:sldId id="256" r:id="rId21"/>
    <p:sldId id="257" r:id="rId22"/>
    <p:sldId id="258" r:id="rId23"/>
    <p:sldId id="262" r:id="rId24"/>
    <p:sldId id="267" r:id="rId25"/>
    <p:sldId id="259" r:id="rId26"/>
    <p:sldId id="260" r:id="rId27"/>
    <p:sldId id="261" r:id="rId28"/>
    <p:sldId id="263" r:id="rId29"/>
    <p:sldId id="265" r:id="rId30"/>
    <p:sldId id="266" r:id="rId31"/>
    <p:sldId id="264" r:id="rId32"/>
    <p:sldId id="269" r:id="rId33"/>
    <p:sldId id="270" r:id="rId34"/>
    <p:sldId id="271" r:id="rId35"/>
    <p:sldId id="272" r:id="rId36"/>
    <p:sldId id="275" r:id="rId37"/>
    <p:sldId id="277" r:id="rId38"/>
    <p:sldId id="274" r:id="rId39"/>
    <p:sldId id="273" r:id="rId40"/>
    <p:sldId id="276" r:id="rId41"/>
    <p:sldId id="268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94660"/>
  </p:normalViewPr>
  <p:slideViewPr>
    <p:cSldViewPr snapToGrid="0">
      <p:cViewPr>
        <p:scale>
          <a:sx n="70" d="100"/>
          <a:sy n="70" d="100"/>
        </p:scale>
        <p:origin x="-2238" y="-8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D5306-279C-4FC1-AB85-266710BE9864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B27A1-D7C4-45C4-B30E-BFCF39880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8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4.9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86A09-6471-4FF0-8436-9DD51BADBF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0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 range</a:t>
            </a:r>
            <a:r>
              <a:rPr lang="en-US" baseline="0" dirty="0" smtClean="0"/>
              <a:t> is 10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/kg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B27A1-D7C4-45C4-B30E-BFCF398803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set the maximum height at 2 m?</a:t>
            </a:r>
          </a:p>
          <a:p>
            <a:endParaRPr lang="en-US" dirty="0" smtClean="0"/>
          </a:p>
          <a:p>
            <a:r>
              <a:rPr lang="en-US" dirty="0" smtClean="0"/>
              <a:t>About 14 </a:t>
            </a:r>
            <a:r>
              <a:rPr lang="en-US" dirty="0" err="1" smtClean="0"/>
              <a:t>ft</a:t>
            </a:r>
            <a:endParaRPr lang="en-US" dirty="0" smtClean="0"/>
          </a:p>
          <a:p>
            <a:r>
              <a:rPr lang="en-US" dirty="0" smtClean="0"/>
              <a:t>Could store chemical stocks in</a:t>
            </a:r>
            <a:r>
              <a:rPr lang="en-US" baseline="0" dirty="0" smtClean="0"/>
              <a:t> here or put entrance tank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missing in this design?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B27A1-D7C4-45C4-B30E-BFCF39880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9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spaced out so that</a:t>
            </a:r>
            <a:r>
              <a:rPr lang="en-US" baseline="0" dirty="0" smtClean="0"/>
              <a:t> design is cheaper and so as to not lose too much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B27A1-D7C4-45C4-B30E-BFCF398803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Would need to have higher energy dissipation rate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</m:t>
                        </m:r>
                      </m:sub>
                    </m:sSub>
                  </m:oMath>
                </a14:m>
                <a:r>
                  <a:rPr lang="en-US" dirty="0" smtClean="0"/>
                  <a:t> closer to optimum.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Would need to have higher energy dissipation rate to have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Π_AR</a:t>
                </a:r>
                <a:r>
                  <a:rPr lang="en-US" dirty="0" smtClean="0"/>
                  <a:t> closer to optimum.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B27A1-D7C4-45C4-B30E-BFCF398803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jpeg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.jpe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.jpeg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.jpeg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.jpeg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.jpeg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.jpeg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3.jpeg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.jpeg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e.cornell.edu/faculty/info.cfm?abbrev=faculty&amp;shorttitle=bio&amp;netid=mw24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ceeserver.cee.cornell.edu/mw24/Default.htm" TargetMode="External"/><Relationship Id="rId1" Type="http://schemas.openxmlformats.org/officeDocument/2006/relationships/slideMaster" Target="../slideMasters/slideMaster20.xml"/><Relationship Id="rId6" Type="http://schemas.openxmlformats.org/officeDocument/2006/relationships/hyperlink" Target="http://www.cornell.edu/" TargetMode="External"/><Relationship Id="rId5" Type="http://schemas.openxmlformats.org/officeDocument/2006/relationships/hyperlink" Target="http://www.cee.cornell.edu/index.cfm" TargetMode="External"/><Relationship Id="rId4" Type="http://schemas.openxmlformats.org/officeDocument/2006/relationships/image" Target="../media/image4.jpeg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jpe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jpe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jpe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jpe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jpe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jpe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2369" y="2387600"/>
            <a:ext cx="3962400" cy="3309815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94585"/>
            <a:ext cx="2133600" cy="22689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1BF802B-21BB-4BE9-8DE5-F7FB740F7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1620C-D3D3-4921-914F-4EABE4EA7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D6AF9-E347-4A9A-B54C-7F72D3E543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9ADE63-3FDA-416F-A9F9-18A0D1B06E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ltGray">
          <a:xfrm>
            <a:off x="0" y="3200400"/>
            <a:ext cx="9131300" cy="1143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ltGray">
          <a:xfrm>
            <a:off x="0" y="3409950"/>
            <a:ext cx="9131300" cy="381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62000" y="1905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39913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 sz="quarter" idx="2"/>
          </p:nvPr>
        </p:nvSpPr>
        <p:spPr>
          <a:xfrm>
            <a:off x="1212850" y="623252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651250" y="623252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80250" y="623252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1BF802B-21BB-4BE9-8DE5-F7FB740F7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609600" y="6451600"/>
            <a:ext cx="3276600" cy="3810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000">
                <a:hlinkClick r:id="rId2"/>
              </a:rPr>
              <a:t>Monroe L. Weber-Shirk </a:t>
            </a:r>
            <a:endParaRPr lang="en-US" sz="2000"/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1117600" y="1520825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131" name="Picture 11" descr="mw24 pho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061075"/>
            <a:ext cx="542925" cy="796925"/>
          </a:xfrm>
          <a:prstGeom prst="rect">
            <a:avLst/>
          </a:prstGeom>
          <a:noFill/>
        </p:spPr>
      </p:pic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-485775" y="29575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33" name="Text Box 13"/>
          <p:cNvSpPr txBox="1">
            <a:spLocks noChangeArrowheads="1"/>
          </p:cNvSpPr>
          <p:nvPr/>
        </p:nvSpPr>
        <p:spPr bwMode="auto">
          <a:xfrm>
            <a:off x="3568700" y="6156325"/>
            <a:ext cx="3124200" cy="7016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>
                <a:hlinkClick r:id="rId5"/>
              </a:rPr>
              <a:t>S</a:t>
            </a:r>
            <a:r>
              <a:rPr lang="en-US" sz="1400">
                <a:hlinkClick r:id="rId5"/>
              </a:rPr>
              <a:t>chool of </a:t>
            </a:r>
            <a:r>
              <a:rPr lang="en-US" sz="2000">
                <a:hlinkClick r:id="rId5"/>
              </a:rPr>
              <a:t>Civil </a:t>
            </a:r>
            <a:r>
              <a:rPr lang="en-US" sz="1400">
                <a:hlinkClick r:id="rId5"/>
              </a:rPr>
              <a:t>and</a:t>
            </a:r>
            <a:r>
              <a:rPr lang="en-US" sz="2000">
                <a:hlinkClick r:id="rId5"/>
              </a:rPr>
              <a:t> Environmental Engineering</a:t>
            </a:r>
            <a:endParaRPr lang="en-US" sz="2000"/>
          </a:p>
        </p:txBody>
      </p:sp>
      <p:pic>
        <p:nvPicPr>
          <p:cNvPr id="5134" name="Picture 14" descr="culogo_web_60red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38925" y="6134100"/>
            <a:ext cx="2505075" cy="7239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9ADE63-3FDA-416F-A9F9-18A0D1B06E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23CA3-D24D-45FF-B6A8-B29DA6F7FD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8975AB-0F33-46D5-823F-F99AA875C8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B08A4-B246-4226-8180-CFC46E1A4B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E89E2-8019-44BF-90D5-1902BF5B0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16BE7-D429-4842-A024-592A43A169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0AFD9-ABE2-448C-ACAE-9EB3BD92F2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A2CA49-606E-44DF-B11F-BC867DD1AF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1620C-D3D3-4921-914F-4EABE4EA7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D6AF9-E347-4A9A-B54C-7F72D3E543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304800"/>
            <a:ext cx="7772400" cy="579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54CE0EE-90E4-4CB8-9C28-36044EF41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23CA3-D24D-45FF-B6A8-B29DA6F7FD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8975AB-0F33-46D5-823F-F99AA875C8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B08A4-B246-4226-8180-CFC46E1A4B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E89E2-8019-44BF-90D5-1902BF5B0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16BE7-D429-4842-A024-592A43A169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03/12/2015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0AFD9-ABE2-448C-ACAE-9EB3BD92F2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A2CA49-606E-44DF-B11F-BC867DD1AF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53CF1-E184-4C42-BF06-4252E09B86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7A795-0F78-44F3-A0FC-134940021A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26DE9-936A-4892-B48E-BC5981E69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92B4-78F1-42E2-AFF8-75AECCA8D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9674A-2335-4D63-923F-889337434E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A8437-DF20-408E-9EC8-9AD0F8340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7E3B-4BD4-4D27-AA52-CBAF8D6425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4635F-EEFC-45D6-A1A7-222B36D010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ECB2E-A233-43CF-B1E2-6433B9CB7F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A5AD3-08CC-4598-BE40-CD82AC3891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54CE0EE-90E4-4CB8-9C28-36044EF41F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056861F-6530-4B20-97D5-EB438499E296}" type="datetimeFigureOut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03/12/2015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955BE6-8BCA-43BA-A36E-C2A9BEE99AC9}" type="slidenum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056861F-6530-4B20-97D5-EB438499E296}" type="datetimeFigureOut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03/12/2015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955BE6-8BCA-43BA-A36E-C2A9BEE99AC9}" type="slidenum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056861F-6530-4B20-97D5-EB438499E296}" type="datetimeFigureOut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03/12/2015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955BE6-8BCA-43BA-A36E-C2A9BEE99AC9}" type="slidenum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056861F-6530-4B20-97D5-EB438499E296}" type="datetimeFigureOut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03/12/2015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955BE6-8BCA-43BA-A36E-C2A9BEE99AC9}" type="slidenum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0" y="1524000"/>
            <a:ext cx="9131300" cy="1143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0" y="1733550"/>
            <a:ext cx="9131300" cy="381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fld id="{354CE0EE-90E4-4CB8-9C28-36044EF41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056861F-6530-4B20-97D5-EB438499E296}" type="datetimeFigureOut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03/12/2015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955BE6-8BCA-43BA-A36E-C2A9BEE99AC9}" type="slidenum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056861F-6530-4B20-97D5-EB438499E296}" type="datetimeFigureOut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03/12/2015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955BE6-8BCA-43BA-A36E-C2A9BEE99AC9}" type="slidenum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5E825E6-5608-4DD7-9AF8-76D49B509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tif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4679" y="5621628"/>
            <a:ext cx="3962400" cy="3309815"/>
          </a:xfrm>
        </p:spPr>
        <p:txBody>
          <a:bodyPr/>
          <a:lstStyle/>
          <a:p>
            <a:r>
              <a:rPr lang="en-US" dirty="0" smtClean="0"/>
              <a:t>Presented by </a:t>
            </a:r>
          </a:p>
          <a:p>
            <a:r>
              <a:rPr lang="en-US" dirty="0" smtClean="0"/>
              <a:t>William Pennock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the Turbulent Tube </a:t>
            </a:r>
            <a:r>
              <a:rPr lang="en-US" dirty="0" err="1" smtClean="0"/>
              <a:t>Flocculator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78" y="0"/>
            <a:ext cx="7080409" cy="69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99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Design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0325639"/>
                  </p:ext>
                </p:extLst>
              </p:nvPr>
            </p:nvGraphicFramePr>
            <p:xfrm>
              <a:off x="457200" y="1559417"/>
              <a:ext cx="8248918" cy="5124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52017"/>
                    <a:gridCol w="1765654"/>
                    <a:gridCol w="2731247"/>
                  </a:tblGrid>
                  <a:tr h="60632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Design</a:t>
                          </a:r>
                          <a:r>
                            <a:rPr lang="en-US" baseline="0" dirty="0" smtClean="0"/>
                            <a:t> 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Symbol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Selected Value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06328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Inner Diameter (cm)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3.18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606328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Flow Rate (mL/s)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109.0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606328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Reynolds Number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/>
                                  </a:rPr>
                                  <m:t>Re</m:t>
                                </m:r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4,371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10465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Mean Energy Dissipation Rate (</a:t>
                          </a:r>
                          <a:r>
                            <a:rPr lang="en-US" sz="2400" dirty="0" err="1" smtClean="0"/>
                            <a:t>mW</a:t>
                          </a:r>
                          <a:r>
                            <a:rPr lang="en-US" sz="2400" dirty="0" smtClean="0"/>
                            <a:t>/kg)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7.4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10465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Length</a:t>
                          </a:r>
                          <a:r>
                            <a:rPr lang="en-US" sz="2400" baseline="0" dirty="0" smtClean="0"/>
                            <a:t> (m)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56.35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</a:tr>
                  <a:tr h="606328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Residence Time (s)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409.3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0325639"/>
                  </p:ext>
                </p:extLst>
              </p:nvPr>
            </p:nvGraphicFramePr>
            <p:xfrm>
              <a:off x="457200" y="1559417"/>
              <a:ext cx="8248918" cy="5124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52017"/>
                    <a:gridCol w="1765654"/>
                    <a:gridCol w="2731247"/>
                  </a:tblGrid>
                  <a:tr h="60632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Design</a:t>
                          </a:r>
                          <a:r>
                            <a:rPr lang="en-US" baseline="0" dirty="0" smtClean="0"/>
                            <a:t> 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Symbol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Selected Value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06328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Inner Diameter (cm)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3103" t="-106061" r="-155862" b="-6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2679" t="-106061" r="-893" b="-651515"/>
                          </a:stretch>
                        </a:blipFill>
                      </a:tcPr>
                    </a:tc>
                  </a:tr>
                  <a:tr h="606328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Flow Rate (mL/s)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3103" t="-204000" r="-155862" b="-5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2679" t="-204000" r="-893" b="-545000"/>
                          </a:stretch>
                        </a:blipFill>
                      </a:tcPr>
                    </a:tc>
                  </a:tr>
                  <a:tr h="606328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Reynolds Number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3103" t="-307071" r="-155862" b="-450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2679" t="-307071" r="-893" b="-450505"/>
                          </a:stretch>
                        </a:blipFill>
                      </a:tcPr>
                    </a:tc>
                  </a:tr>
                  <a:tr h="10465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Mean Energy Dissipation Rate (</a:t>
                          </a:r>
                          <a:r>
                            <a:rPr lang="en-US" sz="2400" dirty="0" err="1" smtClean="0"/>
                            <a:t>mW</a:t>
                          </a:r>
                          <a:r>
                            <a:rPr lang="en-US" sz="2400" dirty="0" smtClean="0"/>
                            <a:t>/kg)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3103" t="-234302" r="-155862" b="-1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2679" t="-234302" r="-893" b="-159302"/>
                          </a:stretch>
                        </a:blipFill>
                      </a:tcPr>
                    </a:tc>
                  </a:tr>
                  <a:tr h="10465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Length</a:t>
                          </a:r>
                          <a:r>
                            <a:rPr lang="en-US" sz="2400" baseline="0" dirty="0" smtClean="0"/>
                            <a:t> (m)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3103" t="-334302" r="-155862" b="-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2679" t="-334302" r="-893" b="-59302"/>
                          </a:stretch>
                        </a:blipFill>
                      </a:tcPr>
                    </a:tc>
                  </a:tr>
                  <a:tr h="606328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Residence Time (s)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3103" t="-747000" r="-15586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2679" t="-747000" r="-893" b="-2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3523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of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386286"/>
                  </p:ext>
                </p:extLst>
              </p:nvPr>
            </p:nvGraphicFramePr>
            <p:xfrm>
              <a:off x="457200" y="1600200"/>
              <a:ext cx="8229600" cy="4929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3429000"/>
                    <a:gridCol w="1413164"/>
                    <a:gridCol w="1330036"/>
                  </a:tblGrid>
                  <a:tr h="449526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Quantity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Equation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Calculated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Measured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923607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Rapid</a:t>
                          </a:r>
                          <a:r>
                            <a:rPr lang="en-US" sz="2000" baseline="0" dirty="0" smtClean="0"/>
                            <a:t> Mix Minor Loss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b="0" i="1" smtClean="0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000" b="0" i="0" smtClean="0">
                                                    <a:latin typeface="Cambria Math"/>
                                                  </a:rPr>
                                                  <m:t>Out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000" b="0" i="0" smtClean="0">
                                                    <a:latin typeface="Cambria Math"/>
                                                  </a:rPr>
                                                  <m:t>In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1.3 cm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1856757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Tube </a:t>
                          </a:r>
                          <a:r>
                            <a:rPr lang="en-US" sz="2000" dirty="0" err="1" smtClean="0"/>
                            <a:t>Flocculator</a:t>
                          </a:r>
                          <a:r>
                            <a:rPr lang="en-US" sz="2000" dirty="0" smtClean="0"/>
                            <a:t> Major Loss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𝜋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000" dirty="0" smtClean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000" b="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000" b="0" i="0" smtClean="0">
                                                    <a:latin typeface="Cambria Math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0" smtClean="0">
                                                    <a:latin typeface="Cambria Math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2000" b="0" i="1" smtClean="0"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b="0" i="1" smtClean="0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000" b="0" i="1" smtClean="0">
                                                            <a:latin typeface="Cambria Math"/>
                                                          </a:rPr>
                                                          <m:t>𝜀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000" b="0" i="0" smtClean="0">
                                                            <a:latin typeface="Cambria Math"/>
                                                          </a:rPr>
                                                          <m:t>Pipe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US" sz="2000" b="0" i="1" smtClean="0">
                                                        <a:latin typeface="Cambria Math"/>
                                                      </a:rPr>
                                                      <m:t>3.7</m:t>
                                                    </m:r>
                                                    <m:r>
                                                      <a:rPr lang="en-US" sz="2000" b="0" i="1" smtClean="0">
                                                        <a:latin typeface="Cambria Math"/>
                                                      </a:rPr>
                                                      <m:t>𝐷</m:t>
                                                    </m:r>
                                                  </m:den>
                                                </m:f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sz="2000" b="0" i="1" smtClean="0"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sz="2000" b="0" i="1" smtClean="0">
                                                        <a:latin typeface="Cambria Math"/>
                                                      </a:rPr>
                                                      <m:t>5.74</m:t>
                                                    </m:r>
                                                  </m:num>
                                                  <m:den>
                                                    <m:sSup>
                                                      <m:sSupPr>
                                                        <m:ctrlPr>
                                                          <a:rPr lang="en-US" sz="2000" b="0" i="1" smtClean="0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000" b="0" i="0" smtClean="0">
                                                            <a:latin typeface="Cambria Math"/>
                                                          </a:rPr>
                                                          <m:t>Re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2000" b="0" i="0" smtClean="0">
                                                            <a:latin typeface="Cambria Math"/>
                                                          </a:rPr>
                                                          <m:t>0.9</m:t>
                                                        </m:r>
                                                      </m:sup>
                                                    </m:sSup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i="0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6.8 cm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923607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Tube </a:t>
                          </a:r>
                          <a:r>
                            <a:rPr lang="en-US" sz="2000" dirty="0" err="1" smtClean="0"/>
                            <a:t>Flocculator</a:t>
                          </a:r>
                          <a:r>
                            <a:rPr lang="en-US" sz="2000" dirty="0" smtClean="0"/>
                            <a:t> Minor Loss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Const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b="0" i="1" smtClean="0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000" b="0" i="0" smtClean="0">
                                                    <a:latin typeface="Cambria Math"/>
                                                  </a:rPr>
                                                  <m:t>Out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000" b="0" i="0" smtClean="0">
                                                    <a:latin typeface="Cambria Math"/>
                                                  </a:rPr>
                                                  <m:t>In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34.4 cm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75894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Total System Head Loss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accent6"/>
                              </a:solidFill>
                            </a:rPr>
                            <a:t>42.4 cm</a:t>
                          </a:r>
                          <a:endParaRPr lang="en-US" sz="20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accent6"/>
                              </a:solidFill>
                            </a:rPr>
                            <a:t>32 cm</a:t>
                          </a:r>
                          <a:endParaRPr lang="en-US" sz="20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386286"/>
                  </p:ext>
                </p:extLst>
              </p:nvPr>
            </p:nvGraphicFramePr>
            <p:xfrm>
              <a:off x="457200" y="1600200"/>
              <a:ext cx="8229600" cy="4929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3429000"/>
                    <a:gridCol w="1413164"/>
                    <a:gridCol w="1330036"/>
                  </a:tblGrid>
                  <a:tr h="449526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Quantity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Equation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Calculated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Measured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923607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Rapid</a:t>
                          </a:r>
                          <a:r>
                            <a:rPr lang="en-US" sz="2000" baseline="0" dirty="0" smtClean="0"/>
                            <a:t> Mix Minor Loss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0498" t="-51974" r="-80961" b="-3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1.3 cm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1856757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Tube </a:t>
                          </a:r>
                          <a:r>
                            <a:rPr lang="en-US" sz="2000" dirty="0" err="1" smtClean="0"/>
                            <a:t>Flocculator</a:t>
                          </a:r>
                          <a:r>
                            <a:rPr lang="en-US" sz="2000" dirty="0" smtClean="0"/>
                            <a:t> Major Loss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0498" t="-75738" r="-80961" b="-9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6.8 cm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923607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Tube </a:t>
                          </a:r>
                          <a:r>
                            <a:rPr lang="en-US" sz="2000" dirty="0" err="1" smtClean="0"/>
                            <a:t>Flocculator</a:t>
                          </a:r>
                          <a:r>
                            <a:rPr lang="en-US" sz="2000" dirty="0" smtClean="0"/>
                            <a:t> Minor Loss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0498" t="-352632" r="-80961" b="-8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34.4 cm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75894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Total System Head Loss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0498" t="-541732" r="-80961" b="-3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accent6"/>
                              </a:solidFill>
                            </a:rPr>
                            <a:t>42.4 cm</a:t>
                          </a:r>
                          <a:endParaRPr lang="en-US" sz="20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accent6"/>
                              </a:solidFill>
                            </a:rPr>
                            <a:t>32 cm</a:t>
                          </a:r>
                          <a:endParaRPr lang="en-US" sz="20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8203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L/s Tube </a:t>
            </a:r>
            <a:r>
              <a:rPr lang="en-US" dirty="0" err="1" smtClean="0"/>
              <a:t>Flocculator</a:t>
            </a:r>
            <a:r>
              <a:rPr lang="en-US" dirty="0" smtClean="0"/>
              <a:t> Constraints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Floc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=75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endParaRPr lang="en-US" b="0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r>
                  <a:rPr lang="en-US" b="0" dirty="0" smtClean="0"/>
                  <a:t>What would be a good head loss?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545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Sets the Lower Bound for Head Loss?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82" y="1497169"/>
            <a:ext cx="618003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361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Sets the </a:t>
            </a:r>
            <a:r>
              <a:rPr lang="en-US" dirty="0" smtClean="0"/>
              <a:t>Upper </a:t>
            </a:r>
            <a:r>
              <a:rPr lang="en-US" dirty="0"/>
              <a:t>Bound for Head Loss?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Pressure!</a:t>
            </a:r>
          </a:p>
          <a:p>
            <a:pPr lvl="1"/>
            <a:r>
              <a:rPr lang="en-US" dirty="0" smtClean="0"/>
              <a:t>Max Pressure of 3 in Tubing = 10 psi (7 m)</a:t>
            </a:r>
          </a:p>
          <a:p>
            <a:r>
              <a:rPr lang="en-US" dirty="0" smtClean="0"/>
              <a:t>Floc break-up!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94339"/>
            <a:ext cx="3048000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09504" y="535117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http://stream1.gifsoup.com/view/784435/water-balloon-o.gif</a:t>
            </a:r>
          </a:p>
        </p:txBody>
      </p:sp>
    </p:spTree>
    <p:extLst>
      <p:ext uri="{BB962C8B-B14F-4D97-AF65-F5344CB8AC3E}">
        <p14:creationId xmlns:p14="http://schemas.microsoft.com/office/powerpoint/2010/main" val="3469423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Solve for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1" i="1" smtClean="0">
                            <a:latin typeface="Cambria Math"/>
                          </a:rPr>
                        </m:ctrlPr>
                      </m:bar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ba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𝐅𝐥𝐨𝐜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Floc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Floc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den>
                                    </m:f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Floc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=14.0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Floc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Floc</m:t>
                                    </m:r>
                                  </m:sub>
                                  <m:sup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Floc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=5.85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941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Flocculator</a:t>
            </a:r>
            <a:r>
              <a:rPr lang="en-US" dirty="0" smtClean="0"/>
              <a:t> Dimensions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Floc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Floc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Floc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=350.8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Floc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Floc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Floc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76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Assuming each coil takes up 1.5 diameters and that maximum height of </a:t>
                </a:r>
                <a:r>
                  <a:rPr lang="en-US" dirty="0" err="1" smtClean="0"/>
                  <a:t>flocculator</a:t>
                </a:r>
                <a:r>
                  <a:rPr lang="en-US" dirty="0" smtClean="0"/>
                  <a:t> must be 2 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Coil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1.5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Floc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Coil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Floc</m:t>
                            </m:r>
                          </m:sub>
                        </m:sSub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1.44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b="-15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646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Spacing Between Constrictions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be determined as solely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</m:t>
                        </m:r>
                      </m:sub>
                    </m:sSub>
                  </m:oMath>
                </a14:m>
                <a:r>
                  <a:rPr lang="en-US" dirty="0" smtClean="0"/>
                  <a:t>, the ratio of the constricted area of tubing to the </a:t>
                </a:r>
                <a:r>
                  <a:rPr lang="en-US" dirty="0" err="1" smtClean="0"/>
                  <a:t>unconstricted</a:t>
                </a:r>
                <a:r>
                  <a:rPr lang="en-US" dirty="0" smtClean="0"/>
                  <a:t> area.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Jet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Plane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VC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Const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Const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2.0=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Jet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Plane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HD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Const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HD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AR</m:t>
                            </m:r>
                          </m:sub>
                          <m:sup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Jet</m:t>
                            </m:r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Plane</m:t>
                            </m:r>
                          </m:sub>
                          <m:sup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30" t="-1752" b="-7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814" y="2770495"/>
            <a:ext cx="4853722" cy="237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5" name="TextBox 4"/>
          <p:cNvSpPr txBox="1"/>
          <p:nvPr/>
        </p:nvSpPr>
        <p:spPr>
          <a:xfrm>
            <a:off x="6714700" y="3289974"/>
            <a:ext cx="232011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728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Constriction Spacing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20" y="1600200"/>
            <a:ext cx="6469039" cy="51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6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Area Ratio Formula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Using knowledge of head loss, solve for Area Ratio,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Const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Const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AR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g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Floc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Floc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Jet</m:t>
                                </m:r>
                                <m:r>
                                  <a:rPr lang="en-US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Plane</m:t>
                                </m:r>
                              </m:sub>
                              <m:sup>
                                <m:r>
                                  <a:rPr lang="en-US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30" t="-1752" r="-2815" b="-9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95270" y="2175585"/>
                <a:ext cx="4190634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Const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Floc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Floc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Floc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HD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Floc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270" y="2175585"/>
                <a:ext cx="4190634" cy="8794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0978" y="3806634"/>
                <a:ext cx="3522053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Const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AR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8" y="3806634"/>
                <a:ext cx="3522053" cy="11455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73702" y="3858978"/>
                <a:ext cx="4633769" cy="1201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HD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Jet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Plane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AR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02" y="3858978"/>
                <a:ext cx="4633769" cy="12014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 bwMode="auto">
          <a:xfrm flipV="1">
            <a:off x="1078173" y="3398293"/>
            <a:ext cx="2115403" cy="8598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18" name="Straight Arrow Connector 17"/>
          <p:cNvCxnSpPr>
            <a:stCxn id="4" idx="1"/>
          </p:cNvCxnSpPr>
          <p:nvPr/>
        </p:nvCxnSpPr>
        <p:spPr bwMode="auto">
          <a:xfrm flipH="1">
            <a:off x="2672906" y="2615289"/>
            <a:ext cx="2122364" cy="4397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5104263" y="3077110"/>
            <a:ext cx="2538483" cy="118099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3487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</a:t>
            </a:r>
          </a:p>
          <a:p>
            <a:r>
              <a:rPr lang="en-US" dirty="0" smtClean="0"/>
              <a:t>Flocculation</a:t>
            </a:r>
          </a:p>
          <a:p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34295" y="378854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973095" y="576974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art 9"/>
          <p:cNvSpPr/>
          <p:nvPr/>
        </p:nvSpPr>
        <p:spPr>
          <a:xfrm>
            <a:off x="5001295" y="4474341"/>
            <a:ext cx="533400" cy="53340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43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C -0.01303 0.00324 -0.02587 0.00509 -0.03907 0.00694 C -0.04879 0.01019 -0.05833 0.01343 -0.06823 0.01528 C -0.08698 0.02338 -0.10608 0.02963 -0.12553 0.03472 C -0.13785 0.03773 -0.11962 0.03357 -0.13664 0.04028 C -0.14115 0.04213 -0.14584 0.04213 -0.15053 0.04306 C -0.16164 0.05162 -0.17813 0.05579 -0.19063 0.05972 C -0.19289 0.06042 -0.1948 0.06134 -0.1974 0.0625 C -0.19844 0.06319 -0.19983 0.06458 -0.20139 0.06528 C -0.22987 0.07639 -0.2632 0.08958 -0.29219 0.09167 C -0.3073 0.09491 -0.32223 0.09792 -0.33768 0.1 C -0.34931 0.10602 -0.36511 0.10694 -0.37761 0.10833 C -0.3915 0.11435 -0.42205 0.11412 -0.43386 0.11528 C -0.49219 0.11435 -0.51077 0.11806 -0.554 0.10694 C -0.56285 0.09838 -0.5724 0.09306 -0.58316 0.09028 C -0.5875 0.08704 -0.59254 0.08333 -0.59723 0.08056 C -0.59948 0.0794 -0.60382 0.07778 -0.60382 0.07801 C -0.60764 0.07407 -0.60921 0.06991 -0.61355 0.06806 C -0.61771 0.06273 -0.63386 0.04676 -0.63941 0.04444 C -0.64393 0.03565 -0.65157 0.02894 -0.65782 0.02222 C -0.66198 0.01782 -0.66494 0.01181 -0.66875 0.00694 C -0.67084 -0.00116 -0.67587 -0.00741 -0.67848 -0.01528 C -0.68108 -0.02384 -0.68438 -0.03171 -0.68716 -0.04028 C -0.68698 -0.04583 -0.69098 -0.11412 -0.67188 -0.12384 C -0.66598 -0.12569 -0.6698 -0.125 -0.66007 -0.12569 C -0.65226 -0.12824 -0.6441 -0.13125 -0.63629 -0.13333 C -0.63421 -0.13495 -0.6316 -0.13542 -0.62969 -0.1375 C -0.62726 -0.14213 -0.62553 -0.14421 -0.62327 -0.14722 C -0.62049 -0.15741 -0.62171 -0.15278 -0.61997 -0.16111 C -0.62014 -0.17037 -0.61198 -0.23518 -0.63091 -0.25139 C -0.63264 -0.25833 -0.63664 -0.26435 -0.64063 -0.26944 C -0.64254 -0.27731 -0.65087 -0.28958 -0.65573 -0.29583 C -0.65608 -0.29768 -0.65591 -0.29977 -0.65678 -0.30139 C -0.65747 -0.30278 -0.65938 -0.30278 -0.66007 -0.30417 C -0.66129 -0.30671 -0.66094 -0.30995 -0.66216 -0.3125 C -0.66441 -0.31667 -0.66546 -0.32083 -0.66754 -0.325 C -0.6691 -0.33241 -0.67066 -0.33958 -0.67188 -0.34722 C -0.67188 -0.34884 -0.6731 -0.36806 -0.66875 -0.37361 C -0.66546 -0.37778 -0.65747 -0.3794 -0.65348 -0.38194 C -0.64323 -0.38866 -0.63369 -0.39167 -0.62223 -0.39306 C -0.60139 -0.39977 -0.59393 -0.39676 -0.56702 -0.39583 C -0.55955 -0.39306 -0.55296 -0.39028 -0.54532 -0.38889 C -0.54132 -0.38727 -0.53959 -0.38356 -0.5356 -0.38194 C -0.52935 -0.37593 -0.52257 -0.36713 -0.51511 -0.36389 C -0.5106 -0.35602 -0.50313 -0.34792 -0.49671 -0.34306 C -0.49306 -0.34028 -0.48872 -0.33843 -0.48594 -0.33472 C -0.47709 -0.32338 -0.46372 -0.31505 -0.45122 -0.3125 C -0.44428 -0.30787 -0.43629 -0.3081 -0.42848 -0.30694 C -0.41615 -0.30231 -0.4033 -0.30162 -0.39063 -0.30694 C -0.38629 -0.3125 -0.38212 -0.31713 -0.37882 -0.32361 C -0.37848 -0.32593 -0.37813 -0.32824 -0.37761 -0.33056 C -0.37639 -0.33518 -0.37327 -0.34444 -0.37327 -0.34421 C -0.37362 -0.36065 -0.36945 -0.37893 -0.37553 -0.39306 C -0.37917 -0.40162 -0.3823 -0.40324 -0.38733 -0.40972 C -0.38837 -0.41088 -0.38855 -0.41296 -0.38959 -0.41389 C -0.3915 -0.41551 -0.39601 -0.41667 -0.39601 -0.41643 C -0.39862 -0.41157 -0.39931 -0.41157 -0.39931 -0.40417 C -0.39931 -0.39491 -0.39966 -0.38542 -0.39827 -0.37639 C -0.39671 -0.3669 -0.38004 -0.35324 -0.37448 -0.35 C -0.37014 -0.34745 -0.36511 -0.34722 -0.36042 -0.34583 C -0.34775 -0.3463 -0.33507 -0.34606 -0.32257 -0.34722 C -0.31216 -0.34815 -0.30191 -0.35625 -0.29219 -0.35972 C -0.28994 -0.36065 -0.28803 -0.36366 -0.28577 -0.36389 C -0.27639 -0.36505 -0.26719 -0.36481 -0.25764 -0.36528 C -0.25521 -0.36574 -0.25261 -0.36574 -0.25018 -0.36667 C -0.24566 -0.36829 -0.24619 -0.37431 -0.24237 -0.37778 C -0.23768 -0.38241 -0.23282 -0.38287 -0.22744 -0.38472 C -0.20782 -0.38264 -0.19688 -0.38426 -0.18612 -0.36389 C -0.18438 -0.3544 -0.18004 -0.33796 -0.18733 -0.33056 C -0.1882 -0.32986 -0.19445 -0.32778 -0.1948 -0.32778 C -0.20087 -0.32824 -0.20834 -0.32569 -0.2132 -0.33056 C -0.21441 -0.33171 -0.21441 -0.33356 -0.21546 -0.33472 C -0.21945 -0.33889 -0.22223 -0.34005 -0.22535 -0.34583 C -0.22483 -0.35833 -0.2257 -0.37106 -0.22396 -0.38333 C -0.22223 -0.40023 -0.19966 -0.40347 -0.19063 -0.40556 C -0.18768 -0.40625 -0.1849 -0.40787 -0.18212 -0.40833 C -0.17466 -0.40926 -0.16667 -0.40926 -0.15938 -0.40972 C -0.14914 -0.41018 -0.13907 -0.41065 -0.12882 -0.41111 C -0.11424 -0.41736 -0.10226 -0.41412 -0.08872 -0.40833 C -0.08195 -0.39954 -0.0743 -0.38843 -0.06928 -0.37778 C -0.06737 -0.37361 -0.06615 -0.36898 -0.06389 -0.36528 C -0.0599 -0.35856 -0.05468 -0.35764 -0.04983 -0.35278 C -0.03628 -0.33981 -0.02517 -0.33889 -0.00763 -0.33611 C 0.01146 -0.33657 0.03056 -0.33634 0.04966 -0.3375 C 0.0552 -0.33796 0.06407 -0.34583 0.07136 -0.34722 C 0.08421 -0.35949 0.0901 -0.36088 0.09305 -0.38333 C 0.09201 -0.39468 0.09062 -0.40694 0.08108 -0.41111 C 0.07118 -0.41042 0.0665 -0.41088 0.05834 -0.40833 C 0.05382 -0.40694 0.05139 -0.40393 0.04653 -0.40278 C 0.03907 -0.39653 0.03593 -0.3919 0.03126 -0.38194 C 0.0302 -0.375 0.02848 -0.37153 0.02587 -0.36528 C 0.025 -0.35301 0.02327 -0.34699 0.02483 -0.33472 C 0.02535 -0.33009 0.02622 -0.33056 0.02812 -0.32639 C 0.03091 -0.31944 0.03282 -0.31088 0.03888 -0.30694 C 0.04584 -0.30255 0.05591 -0.29398 0.0606 -0.28611 C 0.06129 -0.28333 0.06198 -0.28056 0.06268 -0.27778 C 0.06303 -0.27639 0.06372 -0.27361 0.06372 -0.27338 C 0.06337 -0.26713 0.06407 -0.26042 0.06268 -0.25417 C 0.06042 -0.24444 0.04601 -0.22731 0.03888 -0.22222 C 0.0342 -0.21898 0.01945 -0.21505 0.01407 -0.21389 C 0.00382 -0.20741 -0.01961 -0.20694 -0.01961 -0.20671 C -0.04635 -0.19699 -0.0323 -0.20023 -0.07465 -0.20278 C -0.07882 -0.20301 -0.08282 -0.20718 -0.08663 -0.20833 C -0.09098 -0.20972 -0.09983 -0.21111 -0.09983 -0.21088 C -0.11112 -0.21829 -0.12362 -0.21944 -0.13525 -0.225 C -0.15261 -0.23333 -0.1349 -0.2294 -0.15487 -0.23194 C -0.16007 -0.23542 -0.16528 -0.2375 -0.17119 -0.23889 C -0.17639 -0.24352 -0.18316 -0.24282 -0.18837 -0.24722 C -0.19219 -0.25046 -0.1948 -0.25139 -0.19914 -0.25278 C -0.2106 -0.26157 -0.22813 -0.26597 -0.24132 -0.26944 C -0.2481 -0.27361 -0.25487 -0.27477 -0.26198 -0.27778 C -0.26372 -0.27731 -0.26598 -0.27778 -0.26737 -0.27639 C -0.26823 -0.27546 -0.26841 -0.27361 -0.26841 -0.27222 C -0.26841 -0.25718 -0.27101 -0.2419 -0.26094 -0.23333 C -0.24896 -0.20995 -0.22136 -0.20046 -0.20139 -0.19722 C -0.19445 -0.19606 -0.1882 -0.1919 -0.18091 -0.19167 C -0.14636 -0.19074 -0.11181 -0.19074 -0.07691 -0.19028 C -0.06806 -0.18657 -0.05903 -0.18634 -0.04983 -0.18472 C -0.04774 -0.18426 -0.04548 -0.1838 -0.0434 -0.18333 C -0.03975 -0.18241 -0.03247 -0.18056 -0.03247 -0.18032 C -0.0276 -0.18102 -0.00052 -0.17569 0.00643 -0.18889 C 0.00764 -0.19653 0.00938 -0.20185 0.00747 -0.20972 C 0.00348 -0.22662 -0.01545 -0.24861 -0.02812 -0.25278 C -0.03854 -0.26157 -0.05208 -0.2669 -0.06389 -0.26944 C -0.07292 -0.26898 -0.08212 -0.26991 -0.09098 -0.26806 C -0.09357 -0.26759 -0.09757 -0.2625 -0.09757 -0.26227 C -0.10035 -0.25347 -0.10556 -0.24282 -0.11181 -0.2375 C -0.11181 -0.23611 -0.11181 -0.23449 -0.11285 -0.23333 C -0.11459 -0.23032 -0.11754 -0.22824 -0.1191 -0.225 C -0.12153 -0.21991 -0.12275 -0.21597 -0.12709 -0.2125 C -0.1316 -0.20324 -0.13612 -0.19444 -0.14185 -0.18611 C -0.15417 -0.16782 -0.13507 -0.19491 -0.14514 -0.17778 C -0.15105 -0.16759 -0.1573 -0.1581 -0.16667 -0.15417 C -0.17188 -0.14907 -0.17865 -0.14468 -0.18507 -0.14306 C -0.18664 -0.14236 -0.18785 -0.14143 -0.18941 -0.14074 C -0.19254 -0.13704 -0.19914 -0.13472 -0.19914 -0.13449 C -0.20921 -0.13495 -0.25191 -0.12963 -0.27396 -0.14074 C -0.2816 -0.1463 -0.28247 -0.14491 -0.29202 -0.15116 C -0.29653 -0.15995 -0.30973 -0.16273 -0.31268 -0.16643 " pathEditMode="relative" rAng="0" ptsTypes="AAAAAAAAAAAAAAAAAAAAAAAAAAAAAAAAAAAAAAAAAAAAAAAAAAAAAAAAAAAAAAAAAAAAAAAAAAAAAAAAAAAAAAAAAAAAAAAAAAAAAAAAAAAAAAAAAAAAAAAAAAAAAAAAAAAAAAAAAAA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22" y="-15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0.00851 -0.00764 0.01788 -0.01412 0.02604 -0.02222 C 0.03021 -0.02639 0.03177 -0.03032 0.03646 -0.03333 C 0.03958 -0.04375 0.04479 -0.04444 0.05 -0.05278 C 0.05486 -0.06065 0.05607 -0.06667 0.0625 -0.07222 C 0.0651 -0.07731 0.0691 -0.08264 0.07292 -0.08611 C 0.07726 -0.09491 0.09045 -0.10949 0.09792 -0.11389 C 0.10087 -0.11551 0.10417 -0.11551 0.10729 -0.11667 C 0.10937 -0.11759 0.11163 -0.11782 0.11354 -0.11944 C 0.11458 -0.12037 0.11545 -0.12153 0.11667 -0.12222 C 0.11979 -0.12384 0.12604 -0.12639 0.12604 -0.12616 C 0.16371 -0.125 0.15017 -0.13009 0.16771 -0.12222 C 0.17257 -0.12014 0.17743 -0.11759 0.18229 -0.11528 C 0.18437 -0.11435 0.18854 -0.1125 0.18854 -0.11227 C 0.1934 -0.10602 0.2 -0.10139 0.20625 -0.09722 C 0.20885 -0.0919 0.21302 -0.0868 0.21771 -0.08472 C 0.22031 -0.07407 0.23767 -0.06597 0.24479 -0.05972 C 0.26562 -0.06088 0.27482 -0.05648 0.28542 -0.07778 C 0.28576 -0.08102 0.28576 -0.08426 0.28646 -0.0875 C 0.28819 -0.09491 0.30121 -0.10879 0.30625 -0.1125 C 0.31232 -0.1169 0.31632 -0.12268 0.32292 -0.125 C 0.33003 -0.13125 0.3375 -0.13241 0.34583 -0.13472 C 0.35573 -0.14352 0.37031 -0.14352 0.38125 -0.14444 C 0.39618 -0.14398 0.41111 -0.14421 0.42604 -0.14305 C 0.44097 -0.1419 0.45278 -0.12384 0.4625 -0.11111 C 0.46389 -0.10555 0.46528 -0.1 0.46667 -0.09444 C 0.46753 -0.09074 0.46875 -0.08333 0.46875 -0.0831 C 0.4684 -0.07407 0.46857 -0.06481 0.46753 -0.05555 C 0.46753 -0.05301 0.46337 -0.04884 0.4625 -0.04722 C 0.46024 -0.04329 0.4592 -0.0375 0.45625 -0.03472 C 0.45312 -0.03217 0.45087 -0.02893 0.44792 -0.02639 C 0.44479 -0.02361 0.43785 -0.02222 0.43437 -0.02083 C 0.42309 -0.01643 0.41406 -0.01366 0.40191 -0.0125 C 0.39722 -0.01296 0.38715 -0.01342 0.38125 -0.01528 C 0.37917 -0.01597 0.375 -0.01805 0.375 -0.01782 C 0.36962 -0.02338 0.36667 -0.02754 0.36458 -0.03611 C 0.36493 -0.04305 0.36441 -0.05023 0.36545 -0.05694 C 0.36736 -0.06736 0.37691 -0.07315 0.38333 -0.07639 C 0.39253 -0.08102 0.40191 -0.08796 0.41146 -0.09167 C 0.42048 -0.09537 0.43021 -0.09838 0.43958 -0.10139 C 0.47396 -0.09977 0.46198 -0.10162 0.48437 -0.09167 C 0.48923 -0.0868 0.49444 -0.08518 0.49982 -0.08194 C 0.51111 -0.07569 0.52135 -0.06805 0.53333 -0.06528 C 0.54618 -0.06805 0.55868 -0.07014 0.57083 -0.07639 C 0.57309 -0.07754 0.575 -0.07893 0.57708 -0.08055 C 0.57812 -0.08148 0.57899 -0.08264 0.58021 -0.08333 C 0.58854 -0.08819 0.59705 -0.09305 0.60521 -0.09861 C 0.60972 -0.10162 0.61337 -0.10648 0.61771 -0.10972 C 0.62239 -0.11342 0.62795 -0.11667 0.63229 -0.12083 C 0.63351 -0.12199 0.6342 -0.12407 0.63542 -0.125 C 0.64375 -0.13125 0.65521 -0.13403 0.66458 -0.13611 C 0.6651 -0.13611 0.68073 -0.13704 0.68646 -0.13333 C 0.69948 -0.12454 0.70364 -0.10069 0.70625 -0.08333 C 0.7059 -0.06898 0.70781 -0.05393 0.70417 -0.04028 C 0.70312 -0.03634 0.70173 -0.03264 0.7 -0.02917 C 0.6993 -0.02778 0.69844 -0.02662 0.69792 -0.025 C 0.6941 -0.01342 0.68889 -1.48148E-6 0.68125 0.00833 C 0.67361 0.01667 0.66423 0.02014 0.65625 0.02778 C 0.64566 0.03773 0.6342 0.04445 0.62292 0.05278 C 0.61354 0.05972 0.62326 0.05486 0.61562 0.05833 C 0.61076 0.06482 0.6059 0.07037 0.60208 0.07778 C 0.59826 0.09838 0.60746 0.11806 0.61979 0.12917 C 0.62396 0.13287 0.62899 0.13496 0.63333 0.13889 C 0.63542 0.14074 0.63958 0.14445 0.63958 0.14468 C 0.64305 0.15139 0.64844 0.15533 0.65417 0.15833 C 0.65642 0.16134 0.6592 0.16366 0.66146 0.16667 C 0.66667 0.17361 0.67083 0.18195 0.67604 0.18889 C 0.67726 0.19514 0.67969 0.19746 0.68229 0.20278 C 0.6842 0.2125 0.6868 0.21898 0.68333 0.23056 C 0.68212 0.23472 0.67795 0.23658 0.67604 0.24028 C 0.67101 0.25023 0.66632 0.25671 0.66354 0.26806 C 0.66458 0.27408 0.66441 0.28079 0.66667 0.28611 C 0.67378 0.30255 0.67743 0.29977 0.6875 0.30695 C 0.69653 0.31343 0.70538 0.31991 0.71562 0.32222 C 0.72413 0.35602 0.70851 0.36713 0.69167 0.38195 C 0.67917 0.37917 0.66875 0.37871 0.65833 0.36945 C 0.65625 0.36991 0.65399 0.36968 0.65208 0.37083 C 0.64514 0.375 0.64566 0.39051 0.63854 0.39583 C 0.63611 0.39769 0.63298 0.39746 0.63021 0.39861 C 0.61632 0.39815 0.60243 0.39861 0.58854 0.39722 C 0.58732 0.39699 0.58663 0.39514 0.58542 0.39445 C 0.57639 0.38958 0.56771 0.38704 0.55937 0.38056 C 0.55226 0.37523 0.54809 0.36667 0.54167 0.36111 C 0.53906 0.35579 0.53889 0.35185 0.53542 0.34722 C 0.53229 0.33496 0.52517 0.33241 0.51649 0.33056 C 0.50816 0.325 0.4993 0.32894 0.49062 0.325 C 0.48385 0.32593 0.47743 0.32616 0.47083 0.32778 C 0.46423 0.3294 0.46024 0.33889 0.45417 0.34167 C 0.45035 0.34954 0.45312 0.34491 0.44375 0.35278 C 0.44045 0.35556 0.43715 0.3588 0.43437 0.3625 C 0.43333 0.36389 0.43229 0.36551 0.43125 0.36667 C 0.42465 0.37292 0.41667 0.37546 0.40937 0.37917 C 0.40226 0.38264 0.3875 0.38333 0.3875 0.38357 C 0.32309 0.38218 0.33715 0.38519 0.30417 0.37778 C 0.29635 0.37361 0.2908 0.37199 0.28229 0.37083 C 0.26979 0.36528 0.28194 0.37176 0.27083 0.3625 C 0.25885 0.35255 0.27743 0.37107 0.26458 0.35833 C 0.25781 0.35162 0.2618 0.35394 0.25625 0.35139 C 0.25173 0.34537 0.24653 0.34236 0.24167 0.3375 C 0.2401 0.33588 0.23906 0.33357 0.2375 0.33195 C 0.23663 0.33079 0.23542 0.33009 0.23437 0.32917 C 0.22934 0.31898 0.2191 0.30972 0.21146 0.30278 C 0.20885 0.29769 0.20642 0.29491 0.20208 0.29306 C 0.2 0.29028 0.19861 0.28588 0.19583 0.28472 C 0.18889 0.28171 0.18194 0.2794 0.175 0.27639 C 0.11198 0.27732 0.10677 0.2757 0.06667 0.28333 C 0.06285 0.28496 0.05903 0.28727 0.05521 0.28889 C 0.05399 0.29931 0.05173 0.30533 0.05417 0.31667 C 0.05781 0.3331 0.07396 0.34468 0.08542 0.34722 C 0.10017 0.35509 0.11354 0.3507 0.13021 0.35 C 0.13524 0.34838 0.13976 0.34583 0.14479 0.34445 C 0.14878 0.33912 0.15226 0.34005 0.15625 0.33472 C 0.15816 0.32685 0.1592 0.31829 0.16354 0.3125 C 0.16458 0.30556 0.16597 0.29861 0.16771 0.29167 C 0.16701 0.26065 0.16857 0.2382 0.16042 0.21088 C 0.15885 0.19908 0.1566 0.18773 0.15312 0.17639 C 0.15243 0.17083 0.15226 0.16759 0.15104 0.1625 C 0.15035 0.15972 0.14965 0.15695 0.14896 0.15417 C 0.14861 0.15278 0.14792 0.15 0.14792 0.15023 C 0.14861 0.13889 0.14861 0.12755 0.15 0.11667 C 0.15087 0.10972 0.1592 0.10162 0.1625 0.09722 C 0.16736 0.09074 0.17153 0.08056 0.17708 0.075 C 0.18281 0.06921 0.18941 0.06389 0.19583 0.05972 C 0.20035 0.05671 0.20607 0.05486 0.21042 0.05139 C 0.22673 0.03843 0.21736 0.04213 0.22708 0.03889 C 0.23264 0.02639 0.23264 0.02963 0.22917 0.00695 C 0.22882 0.0044 0.21857 -0.00278 0.21667 -0.00417 C 0.21441 -0.00579 0.21042 -0.00972 0.21042 -0.00949 C 0.19548 -0.00926 0.18055 -0.00949 0.16562 -0.00833 C 0.16076 -0.00787 0.15226 0.00023 0.14896 0.00278 C 0.13923 0.01065 0.13212 0.01644 0.125 0.02917 C 0.12378 0.03565 0.12205 0.04213 0.12083 0.04861 C 0.12153 0.06667 0.12048 0.08264 0.13229 0.09306 C 0.13732 0.10301 0.14757 0.1081 0.15521 0.11389 C 0.16597 0.12199 0.17726 0.12871 0.18958 0.13195 C 0.19896 0.1382 0.21059 0.13796 0.22083 0.13889 C 0.24201 0.1375 0.2408 0.14537 0.26163 0.14144 C 0.26667 0.13912 0.27708 0.13773 0.28229 0.13634 C 0.2868 0.13241 0.30555 0.1331 0.30868 0.12894 " pathEditMode="relative" rAng="0" ptsTypes="AAAAAAAAAAAAAAAAAAAAAAAAAAAAAAAAAAAAAAAAAAAAAAAAAAAAAAAAAAAAAAAAAAAAAAAAAAAAAAAAAAAAAAAAAAAAAAAAAAAAAAAAAAAAAAAAAAAAAAAAAAAAAAAAAAAAAAAAAAA">
                                      <p:cBhvr>
                                        <p:cTn id="8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85" y="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Constriction Dimensions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13936"/>
                <a:ext cx="8229600" cy="4525963"/>
              </a:xfrm>
            </p:spPr>
            <p:txBody>
              <a:bodyPr/>
              <a:lstStyle/>
              <a:p>
                <a:r>
                  <a:rPr lang="en-US" dirty="0" smtClean="0"/>
                  <a:t>First, find head loss required from constrictions: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Required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Floc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4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/>
                                              </a:rPr>
                                              <m:t>Pipe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3.7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𝐷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5.74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/>
                                              </a:rPr>
                                              <m:t>Re</m:t>
                                            </m:r>
                                          </m:e>
                                          <m:sup>
                                            <m:r>
                                              <a:rPr lang="en-US">
                                                <a:latin typeface="Cambria Math"/>
                                              </a:rPr>
                                              <m:t>0.9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=0.027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8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𝑔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Floc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Floc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4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0.433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13936"/>
                <a:ext cx="8229600" cy="4525963"/>
              </a:xfrm>
              <a:blipFill rotWithShape="1">
                <a:blip r:embed="rId2"/>
                <a:stretch>
                  <a:fillRect l="-1630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95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Constriction Dimensions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g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Floc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Floc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Jet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Plane</m:t>
                                </m:r>
                              </m:sub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0.505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HD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</m:t>
                            </m:r>
                          </m:sub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Jet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Plane</m:t>
                            </m:r>
                          </m:sub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AR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5.49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Const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Floc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HD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Floc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84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0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Const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Coil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≈11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558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85" y="1606669"/>
            <a:ext cx="7575430" cy="5064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316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Objectives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68025"/>
              </a:xfrm>
            </p:spPr>
            <p:txBody>
              <a:bodyPr anchor="t">
                <a:normAutofit fontScale="92500" lnSpcReduction="20000"/>
              </a:bodyPr>
              <a:lstStyle/>
              <a:p>
                <a:r>
                  <a:rPr lang="en-US" dirty="0" smtClean="0"/>
                  <a:t>Turbulent flow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Re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𝑉𝐷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𝜈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&gt;4000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velocity</m:t>
                    </m:r>
                    <m:r>
                      <a:rPr lang="en-US" b="0" i="0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𝐷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diameter</m:t>
                    </m:r>
                    <m:r>
                      <a:rPr lang="en-US" b="0" i="0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kinematic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viscosity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High </a:t>
                </a:r>
                <a:r>
                  <a:rPr lang="en-US" dirty="0" err="1"/>
                  <a:t>Péclet</a:t>
                </a:r>
                <a:r>
                  <a:rPr lang="en-US" dirty="0"/>
                  <a:t> number (approaching plug </a:t>
                </a:r>
                <a:r>
                  <a:rPr lang="en-US" dirty="0" smtClean="0"/>
                  <a:t>flow)</a:t>
                </a:r>
              </a:p>
              <a:p>
                <a:r>
                  <a:rPr lang="en-US" dirty="0" smtClean="0"/>
                  <a:t>Minimum average energy dissipation rate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𝜀</m:t>
                        </m:r>
                      </m:e>
                    </m:acc>
                    <m:r>
                      <a:rPr lang="en-US" b="0" i="0" smtClean="0">
                        <a:latin typeface="Cambria Math"/>
                      </a:rPr>
                      <m:t>=15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kg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Hydraulic residence time</a:t>
                </a:r>
              </a:p>
              <a:p>
                <a:pPr lvl="1"/>
                <a:r>
                  <a:rPr lang="en-US" dirty="0" smtClean="0"/>
                  <a:t>Selected to have collision potential of 100 m</a:t>
                </a:r>
                <a:r>
                  <a:rPr lang="en-US" baseline="30000" dirty="0" smtClean="0"/>
                  <a:t>2/3</a:t>
                </a:r>
                <a:endParaRPr lang="en-US" dirty="0" smtClean="0"/>
              </a:p>
              <a:p>
                <a:r>
                  <a:rPr lang="en-US" dirty="0" smtClean="0"/>
                  <a:t>Similar mixing pattern to baffled hydraulic </a:t>
                </a:r>
                <a:r>
                  <a:rPr lang="en-US" dirty="0" err="1" smtClean="0"/>
                  <a:t>flocculator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68025"/>
              </a:xfrm>
              <a:blipFill rotWithShape="0">
                <a:blip r:embed="rId2"/>
                <a:stretch>
                  <a:fillRect l="-1481" t="-3194" b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385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Concept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3038" y="1676400"/>
            <a:ext cx="1291867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7682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Ratio of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/>
                      </a:rPr>
                      <m:t>𝐻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/>
                          </a:rPr>
                          <m:t>HD</m:t>
                        </m:r>
                      </m:sub>
                    </m:sSub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4762" b="-21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070"/>
            <a:ext cx="9144000" cy="448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S:\RESEARCH\Turbulent Tube Flocculator\Fall 2015\Paper\Baffle CFD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823614" y="-559892"/>
            <a:ext cx="1395331" cy="62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/>
          <p:cNvSpPr/>
          <p:nvPr/>
        </p:nvSpPr>
        <p:spPr>
          <a:xfrm flipH="1">
            <a:off x="779162" y="2273122"/>
            <a:ext cx="457200" cy="106531"/>
          </a:xfrm>
          <a:prstGeom prst="lef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6200000" flipH="1" flipV="1">
            <a:off x="7595324" y="2307922"/>
            <a:ext cx="457200" cy="563731"/>
          </a:xfrm>
          <a:prstGeom prst="circularArrow">
            <a:avLst>
              <a:gd name="adj1" fmla="val 8331"/>
              <a:gd name="adj2" fmla="val 1142319"/>
              <a:gd name="adj3" fmla="val 20617920"/>
              <a:gd name="adj4" fmla="val 10800000"/>
              <a:gd name="adj5" fmla="val 11152"/>
            </a:avLst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flipV="1">
            <a:off x="779162" y="2882722"/>
            <a:ext cx="457200" cy="106531"/>
          </a:xfrm>
          <a:prstGeom prst="lef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09550" y="5140020"/>
            <a:ext cx="762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/>
          <p:cNvSpPr/>
          <p:nvPr/>
        </p:nvSpPr>
        <p:spPr>
          <a:xfrm>
            <a:off x="1438275" y="2273122"/>
            <a:ext cx="2981325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905375" y="2276858"/>
            <a:ext cx="26670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flipH="1">
                <a:off x="4420334" y="2010321"/>
                <a:ext cx="417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20334" y="2010321"/>
                <a:ext cx="41742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Up Arrow 13"/>
          <p:cNvSpPr/>
          <p:nvPr/>
        </p:nvSpPr>
        <p:spPr>
          <a:xfrm flipH="1" flipV="1">
            <a:off x="1996406" y="3103802"/>
            <a:ext cx="45719" cy="1027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flipH="1">
            <a:off x="1825036" y="263196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16" name="Up Arrow 15"/>
          <p:cNvSpPr/>
          <p:nvPr/>
        </p:nvSpPr>
        <p:spPr>
          <a:xfrm flipH="1">
            <a:off x="2007137" y="2625138"/>
            <a:ext cx="45719" cy="1027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062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6" grpId="0" animBg="1"/>
      <p:bldP spid="3" grpId="0" animBg="1"/>
      <p:bldP spid="7" grpId="0" animBg="1"/>
      <p:bldP spid="10" grpId="0"/>
      <p:bldP spid="14" grpId="0" animBg="1"/>
      <p:bldP spid="15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Setting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/>
                          </a:rPr>
                          <m:t>𝜀</m:t>
                        </m:r>
                      </m:e>
                    </m:acc>
                    <m:r>
                      <a:rPr lang="en-US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tx1"/>
                            </a:solidFill>
                            <a:latin typeface="Cambria Math"/>
                          </a:rPr>
                          <m:t>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den>
                    </m:f>
                  </m:oMath>
                </a14:m>
                <a:endParaRPr lang="en-US" i="1" dirty="0" smtClean="0">
                  <a:solidFill>
                    <a:schemeClr val="accent6"/>
                  </a:solidFill>
                  <a:latin typeface="Cambria Math"/>
                </a:endParaRPr>
              </a:p>
              <a:p>
                <a:endParaRPr lang="en-US" i="1" dirty="0" smtClean="0">
                  <a:solidFill>
                    <a:schemeClr val="accent6"/>
                  </a:solidFill>
                  <a:latin typeface="Cambria Math"/>
                </a:endParaRPr>
              </a:p>
              <a:p>
                <a:endParaRPr lang="en-US" i="1" dirty="0" smtClean="0">
                  <a:solidFill>
                    <a:schemeClr val="accent6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𝑔𝐾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𝑔𝐻</m:t>
                        </m:r>
                      </m:den>
                    </m:f>
                  </m:oMath>
                </a14:m>
                <a:endParaRPr lang="en-US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/>
                      </a:rPr>
                      <m:t>𝐷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4</m:t>
                        </m:r>
                      </m:deg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  <m:t>𝜈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  <m:t>Re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𝐾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  <m:t>HD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</m:acc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Calculated Minimum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/>
                  <a:t>: 3.1 cm (1.2 in)</a:t>
                </a:r>
              </a:p>
              <a:p>
                <a:pPr lvl="1"/>
                <a:r>
                  <a:rPr lang="en-US" dirty="0"/>
                  <a:t>Selected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/>
                  <a:t>: 3.18 cm (1.25 in)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b="-17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70225" y="1600200"/>
                <a:ext cx="1802545" cy="103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dirty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US" dirty="0">
                          <a:solidFill>
                            <a:schemeClr val="tx2"/>
                          </a:solidFill>
                          <a:latin typeface="Cambria Math"/>
                        </a:rPr>
                        <m:t>𝐾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225" y="1600200"/>
                <a:ext cx="1802545" cy="103246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58508" y="2632662"/>
                <a:ext cx="122597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solidFill>
                            <a:schemeClr val="tx2"/>
                          </a:solidFill>
                          <a:latin typeface="Cambria Math"/>
                        </a:rPr>
                        <m:t>𝜃</m:t>
                      </m:r>
                      <m:r>
                        <a:rPr lang="en-US" dirty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𝐻</m:t>
                          </m:r>
                        </m:num>
                        <m:den>
                          <m:r>
                            <a:rPr lang="en-US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508" y="2632662"/>
                <a:ext cx="1225977" cy="8989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 bwMode="auto">
          <a:xfrm flipH="1" flipV="1">
            <a:off x="2156346" y="1856096"/>
            <a:ext cx="900753" cy="2729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 flipV="1">
            <a:off x="2033516" y="2306621"/>
            <a:ext cx="1324992" cy="7755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152586" y="3838825"/>
                <a:ext cx="1720184" cy="725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20040" lvl="1">
                  <a:spcBef>
                    <a:spcPct val="20000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dirty="0">
                          <a:solidFill>
                            <a:schemeClr val="tx2"/>
                          </a:solidFill>
                          <a:latin typeface="Cambria Math"/>
                        </a:rPr>
                        <m:t>Re</m:t>
                      </m:r>
                      <m:r>
                        <a:rPr lang="en-US" sz="2200" dirty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𝑉𝐷</m:t>
                          </m:r>
                        </m:num>
                        <m:den>
                          <m:r>
                            <a:rPr lang="en-US" sz="2200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586" y="3838825"/>
                <a:ext cx="1720184" cy="7252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 bwMode="auto">
          <a:xfrm flipH="1" flipV="1">
            <a:off x="2347415" y="3948244"/>
            <a:ext cx="805171" cy="2681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0296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Setting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𝑔𝐾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𝑔𝐻</m:t>
                        </m:r>
                      </m:den>
                    </m:f>
                  </m:oMath>
                </a14:m>
                <a:endParaRPr lang="en-US" i="1" dirty="0" smtClean="0">
                  <a:solidFill>
                    <a:schemeClr val="accent6"/>
                  </a:solidFill>
                  <a:latin typeface="Cambria Math"/>
                </a:endParaRPr>
              </a:p>
              <a:p>
                <a:endParaRPr lang="en-US" i="1" dirty="0" smtClean="0">
                  <a:solidFill>
                    <a:schemeClr val="accent6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/>
                      </a:rPr>
                      <m:t>𝑄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  <m:t>HD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  <m:t>7</m:t>
                                    </m:r>
                                  </m:sup>
                                </m:sSup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  <m:t>𝜀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  <m:t>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1/3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Calculated Minimum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</m:oMath>
                </a14:m>
                <a:r>
                  <a:rPr lang="en-US" dirty="0"/>
                  <a:t>: 105.0 mL/s</a:t>
                </a:r>
              </a:p>
              <a:p>
                <a:pPr lvl="1"/>
                <a:r>
                  <a:rPr lang="en-US" dirty="0"/>
                  <a:t>Selected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</m:oMath>
                </a14:m>
                <a:r>
                  <a:rPr lang="en-US" dirty="0"/>
                  <a:t>: 109.0 mL/s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03666" y="1600200"/>
                <a:ext cx="1684372" cy="11719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dirty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666" y="1600200"/>
                <a:ext cx="1684372" cy="11719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 bwMode="auto">
          <a:xfrm flipH="1" flipV="1">
            <a:off x="2320119" y="1951630"/>
            <a:ext cx="668741" cy="2320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1546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Setting Constriction Width,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259" y="3386578"/>
            <a:ext cx="6755669" cy="3310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69571" y="1651724"/>
                <a:ext cx="5630728" cy="5045290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686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600" dirty="0" smtClean="0"/>
                  <a:t>Two Constraints: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600" dirty="0" smtClean="0"/>
                  <a:t>Average circumference preserved: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𝜋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600" b="0" i="0" smtClean="0">
                                    <a:latin typeface="Cambria Math"/>
                                  </a:rPr>
                                  <m:t>O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600" b="0" i="0" smtClean="0">
                                    <a:latin typeface="Cambria Math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6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600" b="0" i="1" smtClean="0">
                        <a:latin typeface="Cambria Math"/>
                      </a:rPr>
                      <m:t>=2</m:t>
                    </m:r>
                    <m:r>
                      <a:rPr lang="en-US" sz="2600" b="0" i="1" smtClean="0">
                        <a:latin typeface="Cambria Math"/>
                      </a:rPr>
                      <m:t>𝐿</m:t>
                    </m:r>
                    <m:r>
                      <a:rPr lang="en-US" sz="2600" b="0" i="1" smtClean="0">
                        <a:latin typeface="Cambria Math"/>
                      </a:rPr>
                      <m:t>+</m:t>
                    </m:r>
                    <m:r>
                      <a:rPr lang="en-US" sz="2600" b="0" i="1" smtClean="0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𝑊</m:t>
                        </m:r>
                        <m:r>
                          <a:rPr lang="en-US" sz="26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600" b="0" i="0" smtClean="0">
                                    <a:latin typeface="Cambria Math"/>
                                  </a:rPr>
                                  <m:t>O</m:t>
                                </m:r>
                              </m:sub>
                            </m:sSub>
                            <m:r>
                              <a:rPr lang="en-US" sz="2600" b="0" i="0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600" b="0" i="0" smtClean="0">
                                    <a:latin typeface="Cambria Math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6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600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600" dirty="0" smtClean="0"/>
                  <a:t>Constricted area equal to 37% of </a:t>
                </a:r>
                <a:r>
                  <a:rPr lang="en-US" sz="2600" dirty="0" err="1" smtClean="0"/>
                  <a:t>unconstricted</a:t>
                </a:r>
                <a:r>
                  <a:rPr lang="en-US" sz="2600" dirty="0" smtClean="0"/>
                  <a:t>: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𝑊𝐿</m:t>
                    </m:r>
                    <m:r>
                      <a:rPr lang="en-US" sz="26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sz="2600" b="0" i="1" smtClean="0">
                            <a:latin typeface="Cambria Math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/>
                          </a:rPr>
                          <m:t>AR</m:t>
                        </m:r>
                      </m:sub>
                    </m:sSub>
                    <m:f>
                      <m:f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sz="2600" b="0" i="1" smtClean="0">
                            <a:latin typeface="Cambria Math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/>
                          </a:rPr>
                          <m:t>I</m:t>
                        </m:r>
                      </m:sub>
                      <m:sup>
                        <m:r>
                          <a:rPr lang="en-US" sz="2600" b="0" i="0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en-US" sz="26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600" dirty="0" smtClean="0"/>
                  <a:t>Simultaneous solution: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/>
                      </a:rPr>
                      <m:t>−2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I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/>
                      </a:rPr>
                      <m:t>𝑊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AR</m:t>
                        </m:r>
                      </m:sub>
                    </m:sSub>
                    <m:sSubSup>
                      <m:sSubSupPr>
                        <m:ctrlP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I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2600" dirty="0" smtClean="0">
                  <a:solidFill>
                    <a:schemeClr val="accent6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600" dirty="0" smtClean="0"/>
                  <a:t>Calculated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𝑊</m:t>
                    </m:r>
                  </m:oMath>
                </a14:m>
                <a:r>
                  <a:rPr lang="en-US" sz="2600" dirty="0" smtClean="0"/>
                  <a:t>: 0.66 cm (0.26 in)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600" dirty="0" smtClean="0"/>
                  <a:t>Selected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𝑊</m:t>
                    </m:r>
                  </m:oMath>
                </a14:m>
                <a:r>
                  <a:rPr lang="en-US" sz="2600" dirty="0" smtClean="0"/>
                  <a:t>: 0.93 cm (0.36 in)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71" y="1651724"/>
                <a:ext cx="5630728" cy="5045290"/>
              </a:xfrm>
              <a:prstGeom prst="rect">
                <a:avLst/>
              </a:prstGeom>
              <a:blipFill rotWithShape="0">
                <a:blip r:embed="rId4"/>
                <a:stretch>
                  <a:fillRect l="-1517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448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Setting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Const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Const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Jet</m:t>
                                        </m:r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Plane</m:t>
                                        </m:r>
                                      </m:sub>
                                      <m:sup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VC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9 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Floc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Const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=56.35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25" y="3248167"/>
            <a:ext cx="2707375" cy="360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3101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uaClara Class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810000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ln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AguaClara Class" id="{FBDE7A27-C45A-4A19-A628-1617064D7B3A}" vid="{D9C34A7E-07CD-491E-9CA0-5DEA6B97EAA3}"/>
    </a:ext>
  </a:extLst>
</a:theme>
</file>

<file path=ppt/theme/theme10.xml><?xml version="1.0" encoding="utf-8"?>
<a:theme xmlns:a="http://schemas.openxmlformats.org/drawingml/2006/main" name="8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5F05D74F-C657-43E9-88AC-60C157F83919}"/>
    </a:ext>
  </a:extLst>
</a:theme>
</file>

<file path=ppt/theme/theme11.xml><?xml version="1.0" encoding="utf-8"?>
<a:theme xmlns:a="http://schemas.openxmlformats.org/drawingml/2006/main" name="9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70D8E9F8-A431-4740-8A99-93900AC1CBA1}"/>
    </a:ext>
  </a:extLst>
</a:theme>
</file>

<file path=ppt/theme/theme12.xml><?xml version="1.0" encoding="utf-8"?>
<a:theme xmlns:a="http://schemas.openxmlformats.org/drawingml/2006/main" name="10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481C6112-0686-4131-AD94-B259B0B64AB8}"/>
    </a:ext>
  </a:extLst>
</a:theme>
</file>

<file path=ppt/theme/theme13.xml><?xml version="1.0" encoding="utf-8"?>
<a:theme xmlns:a="http://schemas.openxmlformats.org/drawingml/2006/main" name="11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CE61D320-2FED-42CE-9803-9C03271C8F0D}"/>
    </a:ext>
  </a:extLst>
</a:theme>
</file>

<file path=ppt/theme/theme14.xml><?xml version="1.0" encoding="utf-8"?>
<a:theme xmlns:a="http://schemas.openxmlformats.org/drawingml/2006/main" name="12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9B423499-011D-4B1F-A5AD-DC8252CE1994}"/>
    </a:ext>
  </a:extLst>
</a:theme>
</file>

<file path=ppt/theme/theme15.xml><?xml version="1.0" encoding="utf-8"?>
<a:theme xmlns:a="http://schemas.openxmlformats.org/drawingml/2006/main" name="13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F317798B-91AE-4F64-81C1-A65DFB075057}"/>
    </a:ext>
  </a:extLst>
</a:theme>
</file>

<file path=ppt/theme/theme16.xml><?xml version="1.0" encoding="utf-8"?>
<a:theme xmlns:a="http://schemas.openxmlformats.org/drawingml/2006/main" name="14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6F82B718-6CF3-4832-A840-3B35AACD9230}"/>
    </a:ext>
  </a:extLst>
</a:theme>
</file>

<file path=ppt/theme/theme17.xml><?xml version="1.0" encoding="utf-8"?>
<a:theme xmlns:a="http://schemas.openxmlformats.org/drawingml/2006/main" name="15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2697F34E-4286-4CC0-9EDA-E694E7DB3DEB}"/>
    </a:ext>
  </a:extLst>
</a:theme>
</file>

<file path=ppt/theme/theme18.xml><?xml version="1.0" encoding="utf-8"?>
<a:theme xmlns:a="http://schemas.openxmlformats.org/drawingml/2006/main" name="16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B1918B6D-D9FF-4447-B4F0-EE28721BA3C7}"/>
    </a:ext>
  </a:extLst>
</a:theme>
</file>

<file path=ppt/theme/theme19.xml><?xml version="1.0" encoding="utf-8"?>
<a:theme xmlns:a="http://schemas.openxmlformats.org/drawingml/2006/main" name="17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079A5D9E-6DFA-4BAE-B934-B00078C4881B}"/>
    </a:ext>
  </a:extLst>
</a:theme>
</file>

<file path=ppt/theme/theme2.xml><?xml version="1.0" encoding="utf-8"?>
<a:theme xmlns:a="http://schemas.openxmlformats.org/drawingml/2006/main" name="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761BE2BF-8503-44EC-9DA1-0081CEBF361F}"/>
    </a:ext>
  </a:extLst>
</a:theme>
</file>

<file path=ppt/theme/theme20.xml><?xml version="1.0" encoding="utf-8"?>
<a:theme xmlns:a="http://schemas.openxmlformats.org/drawingml/2006/main" name="Monroe's Lectures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teaching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accent4"/>
          </a:solidFill>
          <a:prstDash val="solid"/>
          <a:round/>
          <a:headEnd type="none" w="lg" len="med"/>
          <a:tailEnd type="none" w="lg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bg2"/>
          </a:solidFill>
          <a:prstDash val="solid"/>
          <a:round/>
          <a:headEnd type="none" w="lg" len="med"/>
          <a:tailEnd type="none" w="lg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teaching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AEAEAE"/>
        </a:accent6>
        <a:hlink>
          <a:srgbClr val="EAEAEA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ching 2">
        <a:dk1>
          <a:srgbClr val="000000"/>
        </a:dk1>
        <a:lt1>
          <a:srgbClr val="FFFFFF"/>
        </a:lt1>
        <a:dk2>
          <a:srgbClr val="003225"/>
        </a:dk2>
        <a:lt2>
          <a:srgbClr val="85FFBC"/>
        </a:lt2>
        <a:accent1>
          <a:srgbClr val="FA3A57"/>
        </a:accent1>
        <a:accent2>
          <a:srgbClr val="FBA305"/>
        </a:accent2>
        <a:accent3>
          <a:srgbClr val="AAADAC"/>
        </a:accent3>
        <a:accent4>
          <a:srgbClr val="DADADA"/>
        </a:accent4>
        <a:accent5>
          <a:srgbClr val="FCAEB4"/>
        </a:accent5>
        <a:accent6>
          <a:srgbClr val="E39304"/>
        </a:accent6>
        <a:hlink>
          <a:srgbClr val="3DA3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ching 3">
        <a:dk1>
          <a:srgbClr val="000000"/>
        </a:dk1>
        <a:lt1>
          <a:srgbClr val="FFFFFF"/>
        </a:lt1>
        <a:dk2>
          <a:srgbClr val="000044"/>
        </a:dk2>
        <a:lt2>
          <a:srgbClr val="FBBFF4"/>
        </a:lt2>
        <a:accent1>
          <a:srgbClr val="BC3C48"/>
        </a:accent1>
        <a:accent2>
          <a:srgbClr val="FF00FF"/>
        </a:accent2>
        <a:accent3>
          <a:srgbClr val="AAAAB0"/>
        </a:accent3>
        <a:accent4>
          <a:srgbClr val="DADADA"/>
        </a:accent4>
        <a:accent5>
          <a:srgbClr val="DAAFB1"/>
        </a:accent5>
        <a:accent6>
          <a:srgbClr val="E700E7"/>
        </a:accent6>
        <a:hlink>
          <a:srgbClr val="0000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ching 4">
        <a:dk1>
          <a:srgbClr val="000000"/>
        </a:dk1>
        <a:lt1>
          <a:srgbClr val="F8F8F8"/>
        </a:lt1>
        <a:dk2>
          <a:srgbClr val="2A002A"/>
        </a:dk2>
        <a:lt2>
          <a:srgbClr val="FFC9FF"/>
        </a:lt2>
        <a:accent1>
          <a:srgbClr val="CB9661"/>
        </a:accent1>
        <a:accent2>
          <a:srgbClr val="90F4B8"/>
        </a:accent2>
        <a:accent3>
          <a:srgbClr val="ACAAAC"/>
        </a:accent3>
        <a:accent4>
          <a:srgbClr val="D4D4D4"/>
        </a:accent4>
        <a:accent5>
          <a:srgbClr val="E2C9B7"/>
        </a:accent5>
        <a:accent6>
          <a:srgbClr val="82DDA6"/>
        </a:accent6>
        <a:hlink>
          <a:srgbClr val="0000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ching 5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5F5F5F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737373"/>
        </a:accent6>
        <a:hlink>
          <a:srgbClr val="B2B2B2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ching 6">
        <a:dk1>
          <a:srgbClr val="663300"/>
        </a:dk1>
        <a:lt1>
          <a:srgbClr val="FFFFFF"/>
        </a:lt1>
        <a:dk2>
          <a:srgbClr val="85FFBC"/>
        </a:dk2>
        <a:lt2>
          <a:srgbClr val="000000"/>
        </a:lt2>
        <a:accent1>
          <a:srgbClr val="FA3A57"/>
        </a:accent1>
        <a:accent2>
          <a:srgbClr val="FBA305"/>
        </a:accent2>
        <a:accent3>
          <a:srgbClr val="FFFFFF"/>
        </a:accent3>
        <a:accent4>
          <a:srgbClr val="562A00"/>
        </a:accent4>
        <a:accent5>
          <a:srgbClr val="FCAEB4"/>
        </a:accent5>
        <a:accent6>
          <a:srgbClr val="E39304"/>
        </a:accent6>
        <a:hlink>
          <a:srgbClr val="3DA3FF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ching 7">
        <a:dk1>
          <a:srgbClr val="663300"/>
        </a:dk1>
        <a:lt1>
          <a:srgbClr val="FFFFFF"/>
        </a:lt1>
        <a:dk2>
          <a:srgbClr val="003A1A"/>
        </a:dk2>
        <a:lt2>
          <a:srgbClr val="000000"/>
        </a:lt2>
        <a:accent1>
          <a:srgbClr val="F14343"/>
        </a:accent1>
        <a:accent2>
          <a:srgbClr val="FBA305"/>
        </a:accent2>
        <a:accent3>
          <a:srgbClr val="FFFFFF"/>
        </a:accent3>
        <a:accent4>
          <a:srgbClr val="562A00"/>
        </a:accent4>
        <a:accent5>
          <a:srgbClr val="F7B0B0"/>
        </a:accent5>
        <a:accent6>
          <a:srgbClr val="E39304"/>
        </a:accent6>
        <a:hlink>
          <a:srgbClr val="7E69FF"/>
        </a:hlink>
        <a:folHlink>
          <a:srgbClr val="A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DC30E3EB-66B1-4347-8C34-06B9D93A0055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191A217D-35E9-436E-824C-04320FBE57E4}"/>
    </a:ext>
  </a:extLst>
</a:theme>
</file>

<file path=ppt/theme/theme4.xml><?xml version="1.0" encoding="utf-8"?>
<a:theme xmlns:a="http://schemas.openxmlformats.org/drawingml/2006/main" name="2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C12B77BB-1BA8-4308-99E5-77F2E492730B}"/>
    </a:ext>
  </a:extLst>
</a:theme>
</file>

<file path=ppt/theme/theme5.xml><?xml version="1.0" encoding="utf-8"?>
<a:theme xmlns:a="http://schemas.openxmlformats.org/drawingml/2006/main" name="3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17173DDA-9386-4EBC-83C6-EE83722FAB6B}"/>
    </a:ext>
  </a:extLst>
</a:theme>
</file>

<file path=ppt/theme/theme6.xml><?xml version="1.0" encoding="utf-8"?>
<a:theme xmlns:a="http://schemas.openxmlformats.org/drawingml/2006/main" name="4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21C6335F-F845-490C-9772-80801816629D}"/>
    </a:ext>
  </a:extLst>
</a:theme>
</file>

<file path=ppt/theme/theme7.xml><?xml version="1.0" encoding="utf-8"?>
<a:theme xmlns:a="http://schemas.openxmlformats.org/drawingml/2006/main" name="5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408F511C-11E8-46EC-AE5F-5F8D3B3D1181}"/>
    </a:ext>
  </a:extLst>
</a:theme>
</file>

<file path=ppt/theme/theme8.xml><?xml version="1.0" encoding="utf-8"?>
<a:theme xmlns:a="http://schemas.openxmlformats.org/drawingml/2006/main" name="6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02C7B422-EE9C-4F51-9DF5-A106A4BBC4DB}"/>
    </a:ext>
  </a:extLst>
</a:theme>
</file>

<file path=ppt/theme/theme9.xml><?xml version="1.0" encoding="utf-8"?>
<a:theme xmlns:a="http://schemas.openxmlformats.org/drawingml/2006/main" name="7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Flocculation Model (1)" id="{FEAF0500-A6AF-46D5-BCF0-2EA26DF6416D}" vid="{15D08CA5-9FE1-4A8A-9379-C4BCA458F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AguaClara Class</Template>
  <TotalTime>669</TotalTime>
  <Words>1381</Words>
  <Application>Microsoft Office PowerPoint</Application>
  <PresentationFormat>On-screen Show (4:3)</PresentationFormat>
  <Paragraphs>166</Paragraphs>
  <Slides>22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20</vt:i4>
      </vt:variant>
      <vt:variant>
        <vt:lpstr>Slide Titles</vt:lpstr>
      </vt:variant>
      <vt:variant>
        <vt:i4>22</vt:i4>
      </vt:variant>
    </vt:vector>
  </HeadingPairs>
  <TitlesOfParts>
    <vt:vector size="42" baseType="lpstr">
      <vt:lpstr>AguaClara Class</vt:lpstr>
      <vt:lpstr>AguaClara</vt:lpstr>
      <vt:lpstr>1_AguaClara</vt:lpstr>
      <vt:lpstr>2_AguaClara</vt:lpstr>
      <vt:lpstr>3_AguaClara</vt:lpstr>
      <vt:lpstr>4_AguaClara</vt:lpstr>
      <vt:lpstr>5_AguaClara</vt:lpstr>
      <vt:lpstr>6_AguaClara</vt:lpstr>
      <vt:lpstr>7_AguaClara</vt:lpstr>
      <vt:lpstr>8_AguaClara</vt:lpstr>
      <vt:lpstr>9_AguaClara</vt:lpstr>
      <vt:lpstr>10_AguaClara</vt:lpstr>
      <vt:lpstr>11_AguaClara</vt:lpstr>
      <vt:lpstr>12_AguaClara</vt:lpstr>
      <vt:lpstr>13_AguaClara</vt:lpstr>
      <vt:lpstr>14_AguaClara</vt:lpstr>
      <vt:lpstr>15_AguaClara</vt:lpstr>
      <vt:lpstr>16_AguaClara</vt:lpstr>
      <vt:lpstr>17_AguaClara</vt:lpstr>
      <vt:lpstr>Monroe's Lectures</vt:lpstr>
      <vt:lpstr>Design of the Turbulent Tube Flocculator</vt:lpstr>
      <vt:lpstr>Introduction</vt:lpstr>
      <vt:lpstr>Design Objectives</vt:lpstr>
      <vt:lpstr>Design Concept</vt:lpstr>
      <vt:lpstr>Ratio of H to D, Π_HD</vt:lpstr>
      <vt:lpstr>Setting D</vt:lpstr>
      <vt:lpstr>Setting Q</vt:lpstr>
      <vt:lpstr>Setting Constriction Width, W</vt:lpstr>
      <vt:lpstr>Setting L</vt:lpstr>
      <vt:lpstr>Final Design</vt:lpstr>
      <vt:lpstr>Verification of Design</vt:lpstr>
      <vt:lpstr>1 L/s Tube Flocculator Constraints</vt:lpstr>
      <vt:lpstr>What Sets the Lower Bound for Head Loss?</vt:lpstr>
      <vt:lpstr>What Sets the Upper Bound for Head Loss?</vt:lpstr>
      <vt:lpstr>Solve for ¯ε and θ_Floc</vt:lpstr>
      <vt:lpstr>Flocculator Dimensions</vt:lpstr>
      <vt:lpstr>Choosing the Spacing Between Constrictions</vt:lpstr>
      <vt:lpstr>Understanding Constriction Spacing</vt:lpstr>
      <vt:lpstr>Deriving Area Ratio Formula</vt:lpstr>
      <vt:lpstr>Determining Constriction Dimensions</vt:lpstr>
      <vt:lpstr>Constriction Dimensions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the Turbulent Tube Flocculator</dc:title>
  <dc:creator>William Pennock</dc:creator>
  <cp:lastModifiedBy>ceeadmin</cp:lastModifiedBy>
  <cp:revision>37</cp:revision>
  <dcterms:created xsi:type="dcterms:W3CDTF">2015-11-30T07:49:31Z</dcterms:created>
  <dcterms:modified xsi:type="dcterms:W3CDTF">2015-12-03T20:48:46Z</dcterms:modified>
</cp:coreProperties>
</file>